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4" r:id="rId3"/>
    <p:sldId id="266" r:id="rId4"/>
    <p:sldId id="287" r:id="rId5"/>
    <p:sldId id="261" r:id="rId6"/>
    <p:sldId id="268" r:id="rId7"/>
    <p:sldId id="274" r:id="rId8"/>
    <p:sldId id="277" r:id="rId9"/>
    <p:sldId id="278" r:id="rId10"/>
    <p:sldId id="279" r:id="rId11"/>
    <p:sldId id="280" r:id="rId12"/>
    <p:sldId id="281" r:id="rId13"/>
    <p:sldId id="283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114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CD3EC03-B6DA-46D0-8433-3C258E3DBD67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C3D6BA6-9C75-4B17-8921-EA6DA82164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7F2D314C5779115C446B9AAC8CBF22B4DFC362DEF582B40228DF0107732B31F035181EA2BCBBE50CKFnB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441" y="1011115"/>
            <a:ext cx="7286959" cy="3947747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Прием детей в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1 классы школ г.Казани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в 2017-2018 учебном году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76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591" y="1822573"/>
            <a:ext cx="5917679" cy="35400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 ПАМЯТКА 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по </a:t>
            </a:r>
            <a:r>
              <a:rPr lang="ru-RU" sz="2400" b="1" dirty="0"/>
              <a:t>организации приема в первые классы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образовательных организаций </a:t>
            </a:r>
            <a:r>
              <a:rPr lang="ru-RU" sz="2400" b="1" dirty="0" smtClean="0"/>
              <a:t>Казани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в </a:t>
            </a:r>
            <a:r>
              <a:rPr lang="ru-RU" sz="2400" b="1" dirty="0" smtClean="0"/>
              <a:t>2017 </a:t>
            </a:r>
            <a:r>
              <a:rPr lang="ru-RU" sz="2400" b="1" dirty="0"/>
              <a:t>году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96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0150" y="1266825"/>
            <a:ext cx="6648450" cy="4624021"/>
          </a:xfrm>
        </p:spPr>
        <p:txBody>
          <a:bodyPr/>
          <a:lstStyle/>
          <a:p>
            <a:r>
              <a:rPr lang="ru-RU" sz="3600" dirty="0"/>
              <a:t>Прием в первые </a:t>
            </a:r>
            <a:r>
              <a:rPr lang="ru-RU" sz="3600" dirty="0" smtClean="0"/>
              <a:t>классы</a:t>
            </a:r>
            <a:br>
              <a:rPr lang="ru-RU" sz="3600" dirty="0" smtClean="0"/>
            </a:br>
            <a:r>
              <a:rPr lang="ru-RU" sz="3200" dirty="0" smtClean="0"/>
              <a:t> начинается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600" b="1" dirty="0" smtClean="0"/>
              <a:t>1 </a:t>
            </a:r>
            <a:r>
              <a:rPr lang="ru-RU" sz="3600" b="1" dirty="0"/>
              <a:t>февраля </a:t>
            </a:r>
            <a:r>
              <a:rPr lang="ru-RU" sz="3600" b="1" dirty="0" smtClean="0"/>
              <a:t>2017 </a:t>
            </a:r>
            <a:r>
              <a:rPr lang="ru-RU" sz="3600" b="1" dirty="0"/>
              <a:t>года</a:t>
            </a:r>
            <a:r>
              <a:rPr lang="ru-RU" sz="3600" dirty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Заканчивается: </a:t>
            </a:r>
            <a:br>
              <a:rPr lang="ru-RU" sz="3600" dirty="0" smtClean="0"/>
            </a:br>
            <a:r>
              <a:rPr lang="ru-RU" sz="3600" b="1" dirty="0" smtClean="0"/>
              <a:t>30 июня 2017</a:t>
            </a:r>
            <a:r>
              <a:rPr lang="ru-RU" sz="3600" dirty="0" smtClean="0"/>
              <a:t> года для детей по микрорайону;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4577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Прием в первые классы для детей не по микрорайону</a:t>
            </a:r>
            <a:br>
              <a:rPr lang="ru-RU" sz="2800" dirty="0" smtClean="0"/>
            </a:br>
            <a:r>
              <a:rPr lang="ru-RU" sz="2800" dirty="0" smtClean="0"/>
              <a:t>начинается</a:t>
            </a:r>
            <a:br>
              <a:rPr lang="ru-RU" sz="2800" dirty="0" smtClean="0"/>
            </a:br>
            <a:r>
              <a:rPr lang="ru-RU" sz="2800" b="1" dirty="0" smtClean="0"/>
              <a:t>1 июля 2017 года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Заканчивается: </a:t>
            </a:r>
            <a:br>
              <a:rPr lang="ru-RU" sz="2800" dirty="0" smtClean="0"/>
            </a:br>
            <a:r>
              <a:rPr lang="ru-RU" sz="2800" dirty="0" smtClean="0"/>
              <a:t>не позднее 5 сентября</a:t>
            </a:r>
            <a:r>
              <a:rPr lang="ru-RU" sz="2800" b="1" dirty="0" smtClean="0"/>
              <a:t> 2017</a:t>
            </a:r>
            <a:r>
              <a:rPr lang="ru-RU" sz="2800" dirty="0" smtClean="0"/>
              <a:t> года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63" y="925605"/>
            <a:ext cx="7547011" cy="1207995"/>
          </a:xfrm>
        </p:spPr>
        <p:txBody>
          <a:bodyPr>
            <a:normAutofit/>
          </a:bodyPr>
          <a:lstStyle/>
          <a:p>
            <a:r>
              <a:rPr lang="ru-RU" dirty="0" smtClean="0"/>
              <a:t>Прием включает  процедуры: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441" y="2489200"/>
            <a:ext cx="7544133" cy="353060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- подача </a:t>
            </a:r>
            <a:r>
              <a:rPr lang="ru-RU" b="1" dirty="0" smtClean="0">
                <a:solidFill>
                  <a:srgbClr val="C00000"/>
                </a:solidFill>
              </a:rPr>
              <a:t>заявления </a:t>
            </a:r>
            <a:r>
              <a:rPr lang="ru-RU" b="1" dirty="0">
                <a:solidFill>
                  <a:srgbClr val="C00000"/>
                </a:solidFill>
              </a:rPr>
              <a:t>родителями (законными представителями) детей;</a:t>
            </a:r>
          </a:p>
          <a:p>
            <a:r>
              <a:rPr lang="ru-RU" b="1" dirty="0">
                <a:solidFill>
                  <a:srgbClr val="C00000"/>
                </a:solidFill>
              </a:rPr>
              <a:t>- предоставление документов в образовательную организацию;</a:t>
            </a:r>
          </a:p>
          <a:p>
            <a:r>
              <a:rPr lang="ru-RU" b="1" dirty="0">
                <a:solidFill>
                  <a:srgbClr val="C00000"/>
                </a:solidFill>
              </a:rPr>
              <a:t>- принятие решения о зачислении ребенка в первый класс или об отказе в зачислении.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6135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9766" y="1891145"/>
            <a:ext cx="7334584" cy="2633230"/>
          </a:xfrm>
        </p:spPr>
        <p:txBody>
          <a:bodyPr/>
          <a:lstStyle/>
          <a:p>
            <a:pPr algn="ctr"/>
            <a:r>
              <a:rPr lang="ru-RU" sz="2400" dirty="0"/>
              <a:t>Подача заявлений в </a:t>
            </a:r>
            <a:r>
              <a:rPr lang="ru-RU" sz="2400" dirty="0" smtClean="0"/>
              <a:t>1</a:t>
            </a:r>
            <a:r>
              <a:rPr lang="en-US" sz="2400" dirty="0" smtClean="0"/>
              <a:t> </a:t>
            </a:r>
            <a:r>
              <a:rPr lang="ru-RU" sz="2400" dirty="0" smtClean="0"/>
              <a:t>классы </a:t>
            </a:r>
            <a:br>
              <a:rPr lang="ru-RU" sz="2400" dirty="0" smtClean="0"/>
            </a:br>
            <a:r>
              <a:rPr lang="ru-RU" sz="2400" dirty="0" smtClean="0"/>
              <a:t>может  осуществляться </a:t>
            </a:r>
            <a:r>
              <a:rPr lang="ru-RU" sz="2400" b="1" dirty="0"/>
              <a:t>в электронном </a:t>
            </a:r>
            <a:r>
              <a:rPr lang="ru-RU" sz="2400" b="1" dirty="0" smtClean="0"/>
              <a:t>виде, в этом случае родители (законные представители) в течение 5 дней должны представить в школу перечень необходимых документов. </a:t>
            </a:r>
            <a:br>
              <a:rPr lang="ru-RU" sz="2400" b="1" dirty="0" smtClean="0"/>
            </a:br>
            <a:r>
              <a:rPr lang="ru-RU" sz="2400" b="1" dirty="0" smtClean="0"/>
              <a:t>Если документы не представлены то заявление будет отклонено.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212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4091" y="133350"/>
            <a:ext cx="6982159" cy="3386732"/>
          </a:xfrm>
        </p:spPr>
        <p:txBody>
          <a:bodyPr/>
          <a:lstStyle/>
          <a:p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b="1" dirty="0" smtClean="0"/>
              <a:t> </a:t>
            </a:r>
            <a:r>
              <a:rPr lang="ru-RU" sz="3200" b="1" dirty="0"/>
              <a:t>Предоставление документов в образовательную организацию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4891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Документы для  образовательной организации: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441" y="1630680"/>
            <a:ext cx="7508632" cy="4389120"/>
          </a:xfrm>
        </p:spPr>
        <p:txBody>
          <a:bodyPr>
            <a:normAutofit/>
          </a:bodyPr>
          <a:lstStyle/>
          <a:p>
            <a:pPr algn="just"/>
            <a:r>
              <a:rPr lang="ru-RU" sz="1700" dirty="0">
                <a:solidFill>
                  <a:srgbClr val="C00000"/>
                </a:solidFill>
              </a:rPr>
              <a:t>- </a:t>
            </a:r>
            <a:r>
              <a:rPr lang="ru-RU" sz="1700" b="1" i="1" dirty="0">
                <a:solidFill>
                  <a:srgbClr val="C00000"/>
                </a:solidFill>
              </a:rPr>
              <a:t>свидетельство о рождении </a:t>
            </a:r>
            <a:r>
              <a:rPr lang="ru-RU" sz="1700" b="1" i="1" dirty="0" err="1" smtClean="0">
                <a:solidFill>
                  <a:srgbClr val="C00000"/>
                </a:solidFill>
              </a:rPr>
              <a:t>ребенка+копия</a:t>
            </a:r>
            <a:r>
              <a:rPr lang="ru-RU" sz="1700" b="1" i="1" dirty="0" smtClean="0">
                <a:solidFill>
                  <a:srgbClr val="C00000"/>
                </a:solidFill>
              </a:rPr>
              <a:t>;</a:t>
            </a:r>
            <a:endParaRPr lang="ru-RU" sz="1700" b="1" i="1" dirty="0">
              <a:solidFill>
                <a:srgbClr val="C00000"/>
              </a:solidFill>
            </a:endParaRPr>
          </a:p>
          <a:p>
            <a:pPr algn="just"/>
            <a:r>
              <a:rPr lang="ru-RU" sz="1700" b="1" i="1" dirty="0">
                <a:solidFill>
                  <a:srgbClr val="C00000"/>
                </a:solidFill>
              </a:rPr>
              <a:t>- свидетельство о регистрации ребенка по месту жительства или по месту </a:t>
            </a:r>
            <a:r>
              <a:rPr lang="ru-RU" sz="1700" b="1" i="1" dirty="0" smtClean="0">
                <a:solidFill>
                  <a:srgbClr val="C00000"/>
                </a:solidFill>
              </a:rPr>
              <a:t>пребывания на </a:t>
            </a:r>
            <a:r>
              <a:rPr lang="ru-RU" sz="1700" b="1" i="1" dirty="0">
                <a:solidFill>
                  <a:srgbClr val="C00000"/>
                </a:solidFill>
              </a:rPr>
              <a:t>закрепленной территории или документ, содержащий сведения о регистрации ребенка </a:t>
            </a:r>
            <a:br>
              <a:rPr lang="ru-RU" sz="1700" b="1" i="1" dirty="0">
                <a:solidFill>
                  <a:srgbClr val="C00000"/>
                </a:solidFill>
              </a:rPr>
            </a:br>
            <a:r>
              <a:rPr lang="ru-RU" sz="1700" b="1" i="1" dirty="0">
                <a:solidFill>
                  <a:srgbClr val="C00000"/>
                </a:solidFill>
              </a:rPr>
              <a:t>по месту жительства или по месту пребывания на закрепленной территории;</a:t>
            </a:r>
          </a:p>
          <a:p>
            <a:pPr algn="just"/>
            <a:r>
              <a:rPr lang="ru-RU" sz="1700" b="1" i="1" dirty="0">
                <a:solidFill>
                  <a:srgbClr val="C00000"/>
                </a:solidFill>
              </a:rPr>
              <a:t>- документы, подтверждающие преимущественное право зачисления граждан на обучение в </a:t>
            </a:r>
            <a:r>
              <a:rPr lang="ru-RU" sz="1700" b="1" i="1" dirty="0" smtClean="0">
                <a:solidFill>
                  <a:srgbClr val="C00000"/>
                </a:solidFill>
              </a:rPr>
              <a:t>образовательную организацию </a:t>
            </a:r>
            <a:r>
              <a:rPr lang="ru-RU" sz="1700" b="1" i="1" dirty="0">
                <a:solidFill>
                  <a:srgbClr val="C00000"/>
                </a:solidFill>
              </a:rPr>
              <a:t>(при наличии).</a:t>
            </a:r>
          </a:p>
          <a:p>
            <a:pPr marL="0" indent="0" algn="just">
              <a:buNone/>
            </a:pPr>
            <a:r>
              <a:rPr lang="ru-RU" sz="1700" b="1" u="sng" dirty="0">
                <a:solidFill>
                  <a:srgbClr val="C00000"/>
                </a:solidFill>
              </a:rPr>
              <a:t>Требование предоставления других документов для приема детей в первый класс образовательной организации не допускается.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096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err="1" smtClean="0"/>
              <a:t>Документ</a:t>
            </a:r>
            <a:r>
              <a:rPr lang="ru-RU" sz="1400" dirty="0" err="1" smtClean="0"/>
              <a:t>Ы</a:t>
            </a:r>
            <a:r>
              <a:rPr lang="ru-RU" sz="2000" dirty="0" smtClean="0"/>
              <a:t>, </a:t>
            </a:r>
            <a:r>
              <a:rPr lang="ru-RU" sz="2000" dirty="0" err="1" smtClean="0"/>
              <a:t>подтверждающи</a:t>
            </a:r>
            <a:r>
              <a:rPr lang="ru-RU" sz="1600" dirty="0" err="1" smtClean="0"/>
              <a:t>Е</a:t>
            </a:r>
            <a:r>
              <a:rPr lang="ru-RU" sz="2000" dirty="0" smtClean="0"/>
              <a:t> </a:t>
            </a:r>
            <a:r>
              <a:rPr lang="ru-RU" sz="2000" dirty="0"/>
              <a:t>проживание ребенка </a:t>
            </a:r>
            <a:r>
              <a:rPr lang="ru-RU" sz="2000" dirty="0" smtClean="0"/>
              <a:t>на </a:t>
            </a:r>
            <a:r>
              <a:rPr lang="ru-RU" sz="2000" dirty="0"/>
              <a:t>закрепленной территории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441" y="2489200"/>
            <a:ext cx="7477459" cy="3530600"/>
          </a:xfrm>
        </p:spPr>
        <p:txBody>
          <a:bodyPr>
            <a:normAutofit fontScale="70000" lnSpcReduction="20000"/>
          </a:bodyPr>
          <a:lstStyle/>
          <a:p>
            <a:r>
              <a:rPr lang="ru-RU" sz="2900" b="1" dirty="0"/>
              <a:t>- </a:t>
            </a:r>
            <a:r>
              <a:rPr lang="ru-RU" sz="2900" b="1" dirty="0">
                <a:solidFill>
                  <a:srgbClr val="C00000"/>
                </a:solidFill>
              </a:rPr>
              <a:t>свидетельство о регистрации ребенка по месту жительства (форма № 8);</a:t>
            </a:r>
          </a:p>
          <a:p>
            <a:r>
              <a:rPr lang="ru-RU" sz="2900" b="1" dirty="0">
                <a:solidFill>
                  <a:srgbClr val="C00000"/>
                </a:solidFill>
              </a:rPr>
              <a:t>- свидетельство о регистрации ребенка по месту пребывания (форма № 3);</a:t>
            </a:r>
          </a:p>
          <a:p>
            <a:r>
              <a:rPr lang="ru-RU" sz="2900" b="1">
                <a:solidFill>
                  <a:srgbClr val="C00000"/>
                </a:solidFill>
              </a:rPr>
              <a:t>- </a:t>
            </a:r>
            <a:r>
              <a:rPr lang="ru-RU" sz="2900" b="1" smtClean="0">
                <a:solidFill>
                  <a:srgbClr val="C00000"/>
                </a:solidFill>
              </a:rPr>
              <a:t>справка </a:t>
            </a:r>
            <a:r>
              <a:rPr lang="ru-RU" sz="2900" b="1" dirty="0">
                <a:solidFill>
                  <a:srgbClr val="C00000"/>
                </a:solidFill>
              </a:rPr>
              <a:t>о регистрации по форме № 9 (равнозначно выписка из домовой книги) </a:t>
            </a:r>
            <a:br>
              <a:rPr lang="ru-RU" sz="2900" b="1" dirty="0">
                <a:solidFill>
                  <a:srgbClr val="C00000"/>
                </a:solidFill>
              </a:rPr>
            </a:br>
            <a:r>
              <a:rPr lang="ru-RU" sz="2900" b="1" dirty="0">
                <a:solidFill>
                  <a:srgbClr val="C00000"/>
                </a:solidFill>
              </a:rPr>
              <a:t>с данными о регистрации ребенка и (или) его родителя (законного представителя) и (или) данными о правоустанавливающих документах на жилое помещение, выданных на имя ребенка и (или) его родителя (законного представителя);</a:t>
            </a:r>
          </a:p>
          <a:p>
            <a:r>
              <a:rPr lang="ru-RU" sz="2900" b="1" dirty="0" smtClean="0">
                <a:solidFill>
                  <a:srgbClr val="C00000"/>
                </a:solidFill>
              </a:rPr>
              <a:t>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206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441" y="1584960"/>
            <a:ext cx="7020259" cy="443484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Иностранные граждане и лица без гражданства все </a:t>
            </a:r>
            <a:r>
              <a:rPr lang="ru-RU" sz="2400" b="1" dirty="0" smtClean="0">
                <a:solidFill>
                  <a:srgbClr val="C00000"/>
                </a:solidFill>
              </a:rPr>
              <a:t>документы представляют </a:t>
            </a:r>
            <a:r>
              <a:rPr lang="ru-RU" sz="2400" b="1" dirty="0">
                <a:solidFill>
                  <a:srgbClr val="C00000"/>
                </a:solidFill>
              </a:rPr>
              <a:t>на русском языке или вместе с заверенным в установленном </a:t>
            </a:r>
            <a:r>
              <a:rPr lang="ru-RU" sz="2400" b="1" dirty="0">
                <a:solidFill>
                  <a:schemeClr val="tx1"/>
                </a:solidFill>
                <a:hlinkClick r:id="rId2"/>
              </a:rPr>
              <a:t>порядке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переводом на русский язык.</a:t>
            </a:r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03065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3216" y="1651124"/>
            <a:ext cx="5917679" cy="2554758"/>
          </a:xfrm>
        </p:spPr>
        <p:txBody>
          <a:bodyPr/>
          <a:lstStyle/>
          <a:p>
            <a:r>
              <a:rPr lang="ru-RU" sz="2800" b="1" dirty="0"/>
              <a:t>Принятие решения о зачислении в образовательную организацию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или об отказе в зачислении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22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/>
              <a:t>Принятие решения о зачислении в образовательную </a:t>
            </a:r>
            <a:r>
              <a:rPr lang="ru-RU" sz="1800" b="1" dirty="0" smtClean="0"/>
              <a:t>организацию </a:t>
            </a:r>
            <a:r>
              <a:rPr lang="ru-RU" sz="1800" b="1" dirty="0"/>
              <a:t>или об отказе в </a:t>
            </a:r>
            <a:r>
              <a:rPr lang="ru-RU" sz="1800" b="1" dirty="0" smtClean="0"/>
              <a:t>зачислении: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400" b="1" dirty="0" smtClean="0"/>
              <a:t>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ru-RU" sz="6400" b="1" dirty="0" smtClean="0">
                <a:solidFill>
                  <a:srgbClr val="C00000"/>
                </a:solidFill>
              </a:rPr>
              <a:t>Принятие </a:t>
            </a:r>
            <a:r>
              <a:rPr lang="ru-RU" sz="6400" b="1" dirty="0">
                <a:solidFill>
                  <a:srgbClr val="C00000"/>
                </a:solidFill>
              </a:rPr>
              <a:t>решения о зачислении ребенка в первый класс образовательной организации или об отказе в зачислении в первый класс образовательной организации осуществляется после получения образовательной организацией </a:t>
            </a:r>
            <a:r>
              <a:rPr lang="ru-RU" sz="6400" b="1" dirty="0" smtClean="0">
                <a:solidFill>
                  <a:srgbClr val="C00000"/>
                </a:solidFill>
              </a:rPr>
              <a:t>заявления </a:t>
            </a:r>
            <a:r>
              <a:rPr lang="ru-RU" sz="6400" b="1" dirty="0">
                <a:solidFill>
                  <a:srgbClr val="C00000"/>
                </a:solidFill>
              </a:rPr>
              <a:t>и документов.</a:t>
            </a:r>
          </a:p>
          <a:p>
            <a:pPr algn="just"/>
            <a:r>
              <a:rPr lang="ru-RU" sz="6400" b="1" dirty="0" smtClean="0">
                <a:solidFill>
                  <a:srgbClr val="C00000"/>
                </a:solidFill>
              </a:rPr>
              <a:t>Зачисление </a:t>
            </a:r>
            <a:r>
              <a:rPr lang="ru-RU" sz="6400" b="1" dirty="0">
                <a:solidFill>
                  <a:srgbClr val="C00000"/>
                </a:solidFill>
              </a:rPr>
              <a:t>в первый класс образовательной организации оформляется приказом образовательной организации в течение </a:t>
            </a:r>
            <a:r>
              <a:rPr lang="ru-RU" sz="6400" dirty="0">
                <a:solidFill>
                  <a:srgbClr val="C00000"/>
                </a:solidFill>
              </a:rPr>
              <a:t>7</a:t>
            </a:r>
            <a:r>
              <a:rPr lang="ru-RU" sz="6400" b="1" dirty="0">
                <a:solidFill>
                  <a:srgbClr val="C00000"/>
                </a:solidFill>
              </a:rPr>
              <a:t> рабочих дней после приема документов.</a:t>
            </a:r>
          </a:p>
          <a:p>
            <a:pPr algn="just"/>
            <a:r>
              <a:rPr lang="ru-RU" sz="6400" b="1" dirty="0">
                <a:solidFill>
                  <a:srgbClr val="C00000"/>
                </a:solidFill>
              </a:rPr>
              <a:t>Приказы о зачислении в первый класс образовательной организации </a:t>
            </a:r>
            <a:r>
              <a:rPr lang="ru-RU" sz="6400" b="1" dirty="0" smtClean="0">
                <a:solidFill>
                  <a:srgbClr val="C00000"/>
                </a:solidFill>
              </a:rPr>
              <a:t>размещаются на </a:t>
            </a:r>
            <a:r>
              <a:rPr lang="ru-RU" sz="6400" b="1" dirty="0">
                <a:solidFill>
                  <a:srgbClr val="C00000"/>
                </a:solidFill>
              </a:rPr>
              <a:t>информационном стенде образовательной организации в день их издания.</a:t>
            </a:r>
          </a:p>
          <a:p>
            <a:pPr algn="just"/>
            <a:r>
              <a:rPr lang="ru-RU" sz="6400" b="1" dirty="0" smtClean="0">
                <a:solidFill>
                  <a:srgbClr val="C00000"/>
                </a:solidFill>
              </a:rPr>
              <a:t>При </a:t>
            </a:r>
            <a:r>
              <a:rPr lang="ru-RU" sz="6400" b="1" dirty="0">
                <a:solidFill>
                  <a:srgbClr val="C00000"/>
                </a:solidFill>
              </a:rPr>
              <a:t>принятии решения об отказе в зачислении в первый класс </a:t>
            </a:r>
            <a:r>
              <a:rPr lang="ru-RU" sz="6400" b="1" dirty="0" smtClean="0">
                <a:solidFill>
                  <a:srgbClr val="C00000"/>
                </a:solidFill>
              </a:rPr>
              <a:t>образовательная </a:t>
            </a:r>
            <a:r>
              <a:rPr lang="ru-RU" sz="6400" b="1" dirty="0">
                <a:solidFill>
                  <a:srgbClr val="C00000"/>
                </a:solidFill>
              </a:rPr>
              <a:t>организация в течение 3 рабочих дней после принятия такого решения направляет родителю (законному представителю) </a:t>
            </a:r>
            <a:r>
              <a:rPr lang="ru-RU" sz="6400" b="1" dirty="0">
                <a:solidFill>
                  <a:srgbClr val="C00000"/>
                </a:solidFill>
                <a:hlinkClick r:id=""/>
              </a:rPr>
              <a:t>уведомление</a:t>
            </a:r>
            <a:r>
              <a:rPr lang="ru-RU" sz="6400" b="1" dirty="0">
                <a:solidFill>
                  <a:srgbClr val="C00000"/>
                </a:solidFill>
              </a:rPr>
              <a:t> об отказе в зачислении в образовательную </a:t>
            </a:r>
            <a:r>
              <a:rPr lang="ru-RU" sz="6400" b="1" dirty="0" smtClean="0">
                <a:solidFill>
                  <a:srgbClr val="C00000"/>
                </a:solidFill>
              </a:rPr>
              <a:t>организацию с указанием причины отказа</a:t>
            </a:r>
            <a:r>
              <a:rPr lang="ru-RU" sz="4900" b="1" dirty="0" smtClean="0">
                <a:solidFill>
                  <a:srgbClr val="C00000"/>
                </a:solidFill>
              </a:rPr>
              <a:t>.</a:t>
            </a:r>
            <a:endParaRPr lang="ru-RU" sz="49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493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Основания для отказа в </a:t>
            </a:r>
            <a:r>
              <a:rPr lang="ru-RU" sz="2400" dirty="0" smtClean="0"/>
              <a:t>приеме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/>
              <a:t>в первый </a:t>
            </a:r>
            <a:r>
              <a:rPr lang="ru-RU" sz="2400" dirty="0" smtClean="0"/>
              <a:t>класс: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541" y="1203960"/>
            <a:ext cx="6843614" cy="3848100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- обращение лица, не относящегося к категории родителей (законных представителей);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- отсутствие документов, необходимых для приема в первый класс;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- возрастные ограничения: получение начального общего образования в образовательных организациях начинается по достижении детьми </a:t>
            </a:r>
            <a:r>
              <a:rPr lang="ru-RU" b="1" dirty="0" smtClean="0">
                <a:solidFill>
                  <a:srgbClr val="C00000"/>
                </a:solidFill>
              </a:rPr>
              <a:t>возраста  6 лет 6 месяцев на 1 сентября текущего года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при отсутствии противопоказаний по состоянию здоровья, но не позже достижения ими возраста восьми лет;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- отсутствие свободных мест в образовательной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060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Нормативные 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ФЗ №273-ФЗ «Об образовании в Российской Федерации»</a:t>
            </a:r>
          </a:p>
          <a:p>
            <a:r>
              <a:rPr lang="ru-RU" b="1" dirty="0" smtClean="0"/>
              <a:t>Приказ </a:t>
            </a:r>
            <a:r>
              <a:rPr lang="ru-RU" b="1" dirty="0"/>
              <a:t>МО и Н РФ от 22.01.2014 №32 «</a:t>
            </a:r>
            <a:r>
              <a:rPr lang="ru-RU" b="1" dirty="0" smtClean="0"/>
              <a:t>Об </a:t>
            </a:r>
            <a:r>
              <a:rPr lang="ru-RU" b="1" dirty="0"/>
              <a:t>утверждении </a:t>
            </a:r>
            <a:r>
              <a:rPr lang="ru-RU" b="1" dirty="0" smtClean="0"/>
              <a:t>Порядка приема граждан на обучение по общеобразовательным программам начального общего, основного общего и среднего общего образования»</a:t>
            </a:r>
          </a:p>
          <a:p>
            <a:r>
              <a:rPr lang="ru-RU" b="1" dirty="0" smtClean="0"/>
              <a:t>Приказ Управления образования от 23.01.2017 №67 «О приеме детей в первые классы образовательных учреждений </a:t>
            </a:r>
            <a:r>
              <a:rPr lang="ru-RU" b="1" dirty="0" err="1" smtClean="0"/>
              <a:t>г.Казани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Приказ Управления образования  от 23.01.2017 №68 « Об утверждении Методических рекомендаций «Об организации приема граждан на обучение по образовательным программам начального общего, основного общего и среднего общего образования  в образовательные организации </a:t>
            </a:r>
            <a:r>
              <a:rPr lang="ru-RU" b="1" dirty="0" err="1" smtClean="0"/>
              <a:t>г.Казани</a:t>
            </a:r>
            <a:r>
              <a:rPr lang="ru-RU" b="1" dirty="0" smtClean="0"/>
              <a:t>».</a:t>
            </a:r>
          </a:p>
          <a:p>
            <a:r>
              <a:rPr lang="ru-RU" dirty="0" smtClean="0"/>
              <a:t>Приказ Управления образования  от   17.01.2017. №38   «Об утверждении новой редакции Положения о муниципальной комиссии для рассмотрения обращения граждан по вопросу приема в 1 класс общеобразовательных учреждений </a:t>
            </a:r>
            <a:r>
              <a:rPr lang="ru-RU" dirty="0" err="1" smtClean="0"/>
              <a:t>г.Казани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 smtClean="0"/>
              <a:t>ФЗ </a:t>
            </a:r>
            <a:r>
              <a:rPr lang="ru-RU" dirty="0"/>
              <a:t>от 27.05.1998 №76-ФЗ «О статусе военнослужащих» п.6 ст.19</a:t>
            </a:r>
          </a:p>
          <a:p>
            <a:r>
              <a:rPr lang="ru-RU" dirty="0"/>
              <a:t>ФЗ от 07.02.2011 №3-ФЗ «О полиции» п.6 ст.46, 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5611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267</TotalTime>
  <Words>498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Углы</vt:lpstr>
      <vt:lpstr>Прием детей в  1 классы школ г.Казани   в 2017-2018 учебном году  </vt:lpstr>
      <vt:lpstr> ПАМЯТКА    по организации приема в первые классы образовательных организаций Казани в 2017 году   </vt:lpstr>
      <vt:lpstr>Прием в первые классы  начинается  1 февраля 2017 года  Заканчивается:  30 июня 2017 года для детей по микрорайону;  </vt:lpstr>
      <vt:lpstr>Презентация PowerPoint</vt:lpstr>
      <vt:lpstr>Прием включает  процедуры:</vt:lpstr>
      <vt:lpstr>Подача заявлений в 1 классы  может  осуществляться в электронном виде, в этом случае родители (законные представители) в течение 5 дней должны представить в школу перечень необходимых документов.  Если документы не представлены то заявление будет отклонено.   </vt:lpstr>
      <vt:lpstr>   Предоставление документов в образовательную организацию </vt:lpstr>
      <vt:lpstr>Документы для  образовательной организации:</vt:lpstr>
      <vt:lpstr>ДокументЫ, подтверждающиЕ проживание ребенка на закрепленной территории</vt:lpstr>
      <vt:lpstr>Презентация PowerPoint</vt:lpstr>
      <vt:lpstr>Принятие решения о зачислении в образовательную организацию  или об отказе в зачислении </vt:lpstr>
      <vt:lpstr>Принятие решения о зачислении в образовательную организацию или об отказе в зачислении: :</vt:lpstr>
      <vt:lpstr>Основания для отказа в приеме  в первый класс:</vt:lpstr>
      <vt:lpstr>Нормативные 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Прием детей в  1 классы в 2015-16 учебном году</dc:title>
  <dc:creator>ROOT</dc:creator>
  <cp:lastModifiedBy>Светлана Захарова</cp:lastModifiedBy>
  <cp:revision>48</cp:revision>
  <dcterms:created xsi:type="dcterms:W3CDTF">2014-12-14T14:46:20Z</dcterms:created>
  <dcterms:modified xsi:type="dcterms:W3CDTF">2017-02-02T13:33:30Z</dcterms:modified>
</cp:coreProperties>
</file>